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handoutMasterIdLst>
    <p:handoutMasterId r:id="rId32"/>
  </p:handoutMasterIdLst>
  <p:sldIdLst>
    <p:sldId id="303" r:id="rId2"/>
    <p:sldId id="580" r:id="rId3"/>
    <p:sldId id="440" r:id="rId4"/>
    <p:sldId id="415" r:id="rId5"/>
    <p:sldId id="425" r:id="rId6"/>
    <p:sldId id="417" r:id="rId7"/>
    <p:sldId id="427" r:id="rId8"/>
    <p:sldId id="431" r:id="rId9"/>
    <p:sldId id="428" r:id="rId10"/>
    <p:sldId id="471" r:id="rId11"/>
    <p:sldId id="553" r:id="rId12"/>
    <p:sldId id="487" r:id="rId13"/>
    <p:sldId id="374" r:id="rId14"/>
    <p:sldId id="316" r:id="rId15"/>
    <p:sldId id="319" r:id="rId16"/>
    <p:sldId id="433" r:id="rId17"/>
    <p:sldId id="346" r:id="rId18"/>
    <p:sldId id="359" r:id="rId19"/>
    <p:sldId id="361" r:id="rId20"/>
    <p:sldId id="362" r:id="rId21"/>
    <p:sldId id="363" r:id="rId22"/>
    <p:sldId id="364" r:id="rId23"/>
    <p:sldId id="565" r:id="rId24"/>
    <p:sldId id="573" r:id="rId25"/>
    <p:sldId id="541" r:id="rId26"/>
    <p:sldId id="492" r:id="rId27"/>
    <p:sldId id="360" r:id="rId28"/>
    <p:sldId id="563" r:id="rId29"/>
    <p:sldId id="567" r:id="rId30"/>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9614"/>
  </p:normalViewPr>
  <p:slideViewPr>
    <p:cSldViewPr snapToGrid="0" snapToObjects="1">
      <p:cViewPr varScale="1">
        <p:scale>
          <a:sx n="117" d="100"/>
          <a:sy n="117" d="100"/>
        </p:scale>
        <p:origin x="1560" y="168"/>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10/19/21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10/19/21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14</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reticulate package provides an interface between R and python. </a:t>
            </a:r>
          </a:p>
          <a:p>
            <a:endParaRPr lang="en-US" dirty="0"/>
          </a:p>
          <a:p>
            <a:r>
              <a:rPr lang="en-US" dirty="0"/>
              <a:t>This means, you can mix code chunks written in R with code chunks written in Python.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 does many things really well, but no programming language is perfect for all tasks.  It is great that R gives us tools to mix and match languages in different code chunks in situ.</a:t>
            </a:r>
          </a:p>
          <a:p>
            <a:endParaRPr lang="en-US" dirty="0"/>
          </a:p>
          <a:p>
            <a:r>
              <a:rPr lang="en-US" dirty="0"/>
              <a:t>For those of you new to coding, we recommend focusing on a single language to develop proficiency before moving on to another language.  This will shorten the learning curve for your first and future languages.</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73198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6255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tiff"/><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tiff"/><Relationship Id="rId7" Type="http://schemas.openxmlformats.org/officeDocument/2006/relationships/image" Target="../media/image40.tiff"/><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28.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2</a:t>
            </a:r>
          </a:p>
          <a:p>
            <a:r>
              <a:rPr lang="en-US" sz="3200" dirty="0"/>
              <a:t>DLMP Fall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12" name="Picture 11">
            <a:extLst>
              <a:ext uri="{FF2B5EF4-FFF2-40B4-BE49-F238E27FC236}">
                <a16:creationId xmlns:a16="http://schemas.microsoft.com/office/drawing/2014/main" id="{404CF291-1B63-434A-9287-0F3809FAFC95}"/>
              </a:ext>
            </a:extLst>
          </p:cNvPr>
          <p:cNvPicPr>
            <a:picLocks noChangeAspect="1"/>
          </p:cNvPicPr>
          <p:nvPr/>
        </p:nvPicPr>
        <p:blipFill>
          <a:blip r:embed="rId3"/>
          <a:stretch>
            <a:fillRect/>
          </a:stretch>
        </p:blipFill>
        <p:spPr>
          <a:xfrm>
            <a:off x="2609850" y="3156967"/>
            <a:ext cx="6337300" cy="3505200"/>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rmAutofit/>
          </a:bodyPr>
          <a:lstStyle/>
          <a:p>
            <a:pPr>
              <a:buFont typeface="Arial" charset="0"/>
              <a:buChar char="•"/>
            </a:pPr>
            <a:r>
              <a:rPr lang="en-US" sz="2800" dirty="0"/>
              <a:t> A consistent way to organize data</a:t>
            </a:r>
          </a:p>
          <a:p>
            <a:pPr marL="0" indent="0">
              <a:buNone/>
            </a:pPr>
            <a:endParaRPr lang="en-US" sz="2800" dirty="0"/>
          </a:p>
          <a:p>
            <a:pPr>
              <a:buFont typeface="Arial" charset="0"/>
              <a:buChar char="•"/>
            </a:pPr>
            <a:r>
              <a:rPr lang="en-US" sz="2800" dirty="0"/>
              <a:t> Human readable, concise, consistent code </a:t>
            </a:r>
          </a:p>
          <a:p>
            <a:pPr marL="0" indent="0">
              <a:buNone/>
            </a:pPr>
            <a:endParaRPr lang="en-US" sz="2800" dirty="0"/>
          </a:p>
          <a:p>
            <a:pPr>
              <a:buFont typeface="Arial" charset="0"/>
              <a:buChar char="•"/>
            </a:pPr>
            <a:r>
              <a:rPr lang="en-US" sz="28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694060"/>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986174"/>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5573580" y="4508280"/>
            <a:ext cx="5609336" cy="1481595"/>
            <a:chOff x="5566664" y="4633913"/>
            <a:chExt cx="5609336" cy="1481595"/>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5566664" y="4633913"/>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Tree>
    <p:extLst>
      <p:ext uri="{BB962C8B-B14F-4D97-AF65-F5344CB8AC3E}">
        <p14:creationId xmlns:p14="http://schemas.microsoft.com/office/powerpoint/2010/main" val="2362095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Learn some fundamental of coding</a:t>
            </a:r>
          </a:p>
          <a:p>
            <a:endParaRPr lang="en-US" sz="3200" dirty="0"/>
          </a:p>
          <a:p>
            <a:r>
              <a:rPr lang="en-US" sz="4000" dirty="0"/>
              <a:t>Lesson Objectives</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Install and load packages</a:t>
            </a:r>
          </a:p>
          <a:p>
            <a:pPr marL="514350" indent="-514350">
              <a:buAutoNum type="arabicPeriod"/>
            </a:pPr>
            <a:r>
              <a:rPr lang="en-US" sz="3200" dirty="0"/>
              <a:t>Import data into R</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29600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0156" y="3507699"/>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covid_testing</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covid_testing.csv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covid_testing</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16218" y="4538494"/>
            <a:ext cx="2528256" cy="369332"/>
          </a:xfrm>
          <a:prstGeom prst="rect">
            <a:avLst/>
          </a:prstGeom>
        </p:spPr>
        <p:txBody>
          <a:bodyPr wrap="none">
            <a:spAutoFit/>
          </a:bodyPr>
          <a:lstStyle/>
          <a:p>
            <a:r>
              <a:rPr lang="en-US" dirty="0" err="1">
                <a:solidFill>
                  <a:srgbClr val="0070C0"/>
                </a:solidFill>
                <a:latin typeface="Monaco" charset="0"/>
              </a:rPr>
              <a:t>covid_testing.csv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#2</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the MISC pane, select the folder: </a:t>
            </a:r>
          </a:p>
          <a:p>
            <a:pPr marL="0" indent="0">
              <a:buNone/>
            </a:pPr>
            <a:r>
              <a:rPr lang="en-US" sz="4400" dirty="0"/>
              <a:t>“exercises”</a:t>
            </a:r>
          </a:p>
          <a:p>
            <a:pPr marL="0" indent="0">
              <a:buNone/>
            </a:pPr>
            <a:endParaRPr lang="en-US" sz="4400" dirty="0"/>
          </a:p>
          <a:p>
            <a:pPr marL="0" indent="0">
              <a:buNone/>
            </a:pPr>
            <a:r>
              <a:rPr lang="en-US" sz="4400" dirty="0"/>
              <a:t>Select the R Markdown file: </a:t>
            </a:r>
          </a:p>
          <a:p>
            <a:pPr marL="0" indent="0">
              <a:buNone/>
            </a:pPr>
            <a:r>
              <a:rPr lang="en-US" sz="4400" dirty="0">
                <a:solidFill>
                  <a:srgbClr val="0070C0"/>
                </a:solidFill>
                <a:latin typeface="Monaco" charset="0"/>
                <a:ea typeface="Monaco" charset="0"/>
                <a:cs typeface="Monaco" charset="0"/>
              </a:rPr>
              <a:t>“02 - Importing and Exploring </a:t>
            </a:r>
            <a:r>
              <a:rPr lang="en-US" sz="4400" dirty="0" err="1">
                <a:solidFill>
                  <a:srgbClr val="0070C0"/>
                </a:solidFill>
                <a:latin typeface="Monaco" charset="0"/>
                <a:ea typeface="Monaco" charset="0"/>
                <a:cs typeface="Monaco" charset="0"/>
              </a:rPr>
              <a:t>Data.Rmd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endParaRPr lang="en-US" sz="4400" dirty="0"/>
          </a:p>
          <a:p>
            <a:pPr marL="0" indent="0">
              <a:buFont typeface="Tw Cen MT" panose="020B0602020104020603" pitchFamily="34" charset="0"/>
              <a:buNone/>
            </a:pPr>
            <a:r>
              <a:rPr lang="en-US" sz="4400" dirty="0"/>
              <a:t>In the Editor pane, follow the instructions to complete the exercise.</a:t>
            </a:r>
          </a:p>
        </p:txBody>
      </p:sp>
    </p:spTree>
    <p:extLst>
      <p:ext uri="{BB962C8B-B14F-4D97-AF65-F5344CB8AC3E}">
        <p14:creationId xmlns:p14="http://schemas.microsoft.com/office/powerpoint/2010/main" val="3929708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3D1E9-9C7F-A64A-9797-7CD3EC59B9B8}"/>
              </a:ext>
            </a:extLst>
          </p:cNvPr>
          <p:cNvPicPr>
            <a:picLocks noChangeAspect="1"/>
          </p:cNvPicPr>
          <p:nvPr/>
        </p:nvPicPr>
        <p:blipFill>
          <a:blip r:embed="rId3"/>
          <a:stretch>
            <a:fillRect/>
          </a:stretch>
        </p:blipFill>
        <p:spPr>
          <a:xfrm>
            <a:off x="1328627" y="2218329"/>
            <a:ext cx="3679308" cy="2572524"/>
          </a:xfrm>
          <a:prstGeom prst="rect">
            <a:avLst/>
          </a:prstGeom>
        </p:spPr>
      </p:pic>
      <p:sp>
        <p:nvSpPr>
          <p:cNvPr id="3" name="object 10">
            <a:extLst>
              <a:ext uri="{FF2B5EF4-FFF2-40B4-BE49-F238E27FC236}">
                <a16:creationId xmlns:a16="http://schemas.microsoft.com/office/drawing/2014/main" id="{BD7D0953-EB23-F642-81FD-B832066D7EBD}"/>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R Interface to Python</a:t>
            </a:r>
            <a:endParaRPr sz="4400" dirty="0">
              <a:latin typeface="Tw Cen MT" panose="020B0602020104020603" pitchFamily="34" charset="77"/>
              <a:cs typeface="Helvetica Neue"/>
            </a:endParaRPr>
          </a:p>
        </p:txBody>
      </p:sp>
      <p:sp>
        <p:nvSpPr>
          <p:cNvPr id="4" name="Rectangle 3">
            <a:extLst>
              <a:ext uri="{FF2B5EF4-FFF2-40B4-BE49-F238E27FC236}">
                <a16:creationId xmlns:a16="http://schemas.microsoft.com/office/drawing/2014/main" id="{A113F6E6-EBA8-DB4C-9D53-386CCC99FB96}"/>
              </a:ext>
            </a:extLst>
          </p:cNvPr>
          <p:cNvSpPr/>
          <p:nvPr/>
        </p:nvSpPr>
        <p:spPr>
          <a:xfrm>
            <a:off x="6095999" y="2615609"/>
            <a:ext cx="4863067" cy="2083982"/>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BE9EE84-9A6B-E241-9516-01277D0A3C19}"/>
              </a:ext>
            </a:extLst>
          </p:cNvPr>
          <p:cNvSpPr txBox="1"/>
          <p:nvPr/>
        </p:nvSpPr>
        <p:spPr>
          <a:xfrm>
            <a:off x="6262577" y="2785730"/>
            <a:ext cx="5212028" cy="1815882"/>
          </a:xfrm>
          <a:prstGeom prst="rect">
            <a:avLst/>
          </a:prstGeom>
          <a:noFill/>
        </p:spPr>
        <p:txBody>
          <a:bodyPr wrap="square" rtlCol="0">
            <a:spAutoFit/>
          </a:bodyPr>
          <a:lstStyle/>
          <a:p>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python</a:t>
            </a:r>
            <a:r>
              <a:rPr lang="en-US" sz="2800" dirty="0">
                <a:latin typeface="Monaco" charset="0"/>
                <a:ea typeface="Monaco" charset="0"/>
                <a:cs typeface="Monaco" charset="0"/>
              </a:rPr>
              <a:t>}</a:t>
            </a:r>
          </a:p>
          <a:p>
            <a:r>
              <a:rPr lang="en-US" sz="2800" dirty="0">
                <a:solidFill>
                  <a:srgbClr val="0070C0"/>
                </a:solidFill>
                <a:latin typeface="Monaco" charset="0"/>
                <a:ea typeface="Monaco" charset="0"/>
                <a:cs typeface="Monaco" charset="0"/>
              </a:rPr>
              <a:t>import </a:t>
            </a:r>
            <a:r>
              <a:rPr lang="en-US" sz="2800" dirty="0">
                <a:latin typeface="Monaco" charset="0"/>
                <a:ea typeface="Monaco" charset="0"/>
                <a:cs typeface="Monaco" charset="0"/>
              </a:rPr>
              <a:t>pandas</a:t>
            </a:r>
          </a:p>
          <a:p>
            <a:r>
              <a:rPr lang="en-US" sz="2800" dirty="0" err="1">
                <a:latin typeface="Monaco" charset="0"/>
                <a:ea typeface="Monaco" charset="0"/>
                <a:cs typeface="Monaco" charset="0"/>
              </a:rPr>
              <a:t>covid_testing.info</a:t>
            </a:r>
            <a:r>
              <a:rPr lang="en-US" sz="2800" dirty="0">
                <a:latin typeface="Monaco" charset="0"/>
                <a:ea typeface="Monaco" charset="0"/>
                <a:cs typeface="Monaco" charset="0"/>
              </a:rPr>
              <a:t>()</a:t>
            </a:r>
          </a:p>
          <a:p>
            <a:r>
              <a:rPr lang="en-US" sz="2800" dirty="0">
                <a:latin typeface="Monaco" charset="0"/>
                <a:ea typeface="Monaco" charset="0"/>
                <a:cs typeface="Monaco" charset="0"/>
              </a:rPr>
              <a:t>```</a:t>
            </a:r>
          </a:p>
        </p:txBody>
      </p:sp>
    </p:spTree>
    <p:extLst>
      <p:ext uri="{BB962C8B-B14F-4D97-AF65-F5344CB8AC3E}">
        <p14:creationId xmlns:p14="http://schemas.microsoft.com/office/powerpoint/2010/main" val="1234886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88E91CA-7F34-D149-BDCF-E5D1857FB9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78000" y="3281201"/>
            <a:ext cx="3581400" cy="1675502"/>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6260115" y="1767509"/>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grpSp>
        <p:nvGrpSpPr>
          <p:cNvPr id="3" name="Group 2">
            <a:extLst>
              <a:ext uri="{FF2B5EF4-FFF2-40B4-BE49-F238E27FC236}">
                <a16:creationId xmlns:a16="http://schemas.microsoft.com/office/drawing/2014/main" id="{B3D426EA-281C-E346-80EB-B236DEDEC3C4}"/>
              </a:ext>
            </a:extLst>
          </p:cNvPr>
          <p:cNvGrpSpPr/>
          <p:nvPr/>
        </p:nvGrpSpPr>
        <p:grpSpPr>
          <a:xfrm>
            <a:off x="1778000" y="3281201"/>
            <a:ext cx="7314207" cy="3183607"/>
            <a:chOff x="1778000" y="3281201"/>
            <a:chExt cx="7314207" cy="3183607"/>
          </a:xfrm>
        </p:grpSpPr>
        <p:pic>
          <p:nvPicPr>
            <p:cNvPr id="10" name="Picture 9">
              <a:extLst>
                <a:ext uri="{FF2B5EF4-FFF2-40B4-BE49-F238E27FC236}">
                  <a16:creationId xmlns:a16="http://schemas.microsoft.com/office/drawing/2014/main" id="{31CFC6F8-CD81-D141-B5CD-DB173E8AE6B1}"/>
                </a:ext>
              </a:extLst>
            </p:cNvPr>
            <p:cNvPicPr>
              <a:picLocks noChangeAspect="1"/>
            </p:cNvPicPr>
            <p:nvPr/>
          </p:nvPicPr>
          <p:blipFill>
            <a:blip r:embed="rId4"/>
            <a:stretch>
              <a:fillRect/>
            </a:stretch>
          </p:blipFill>
          <p:spPr>
            <a:xfrm>
              <a:off x="1778000" y="3281201"/>
              <a:ext cx="3581400" cy="2336800"/>
            </a:xfrm>
            <a:prstGeom prst="rect">
              <a:avLst/>
            </a:prstGeom>
          </p:spPr>
        </p:pic>
        <p:sp>
          <p:nvSpPr>
            <p:cNvPr id="12" name="Rounded Rectangular Callout 11">
              <a:extLst>
                <a:ext uri="{FF2B5EF4-FFF2-40B4-BE49-F238E27FC236}">
                  <a16:creationId xmlns:a16="http://schemas.microsoft.com/office/drawing/2014/main" id="{8E3C99DE-0CEE-B24B-BA88-16E942190BA9}"/>
                </a:ext>
              </a:extLst>
            </p:cNvPr>
            <p:cNvSpPr/>
            <p:nvPr/>
          </p:nvSpPr>
          <p:spPr>
            <a:xfrm>
              <a:off x="6374189" y="5092523"/>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6374189" y="4956703"/>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grpSp>
      <p:pic>
        <p:nvPicPr>
          <p:cNvPr id="11" name="Picture 10">
            <a:extLst>
              <a:ext uri="{FF2B5EF4-FFF2-40B4-BE49-F238E27FC236}">
                <a16:creationId xmlns:a16="http://schemas.microsoft.com/office/drawing/2014/main" id="{6E5BCA9B-8309-4849-BE16-84434352A65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2527300" y="3948429"/>
            <a:ext cx="1727200" cy="520701"/>
          </a:xfrm>
          <a:prstGeom prst="rect">
            <a:avLst/>
          </a:prstGeom>
        </p:spPr>
      </p:pic>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19362</TotalTime>
  <Words>2925</Words>
  <Application>Microsoft Macintosh PowerPoint</Application>
  <PresentationFormat>Widescreen</PresentationFormat>
  <Paragraphs>320</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Monaco</vt:lpstr>
      <vt:lpstr>Tw Cen MT</vt:lpstr>
      <vt:lpstr>Tw Cen MT Condensed</vt:lpstr>
      <vt:lpstr>Wingdings 3</vt:lpstr>
      <vt:lpstr>Integral</vt:lpstr>
      <vt:lpstr>Coding Basics and Importing Data</vt:lpstr>
      <vt:lpstr>PowerPoint Presentation</vt:lpstr>
      <vt:lpstr>The Basics of Coding </vt:lpstr>
      <vt:lpstr>The Basics of Coding:  Calculation</vt:lpstr>
      <vt:lpstr>The Basics of Coding:  Functions</vt:lpstr>
      <vt:lpstr>Putting Functions to Work</vt:lpstr>
      <vt:lpstr>The Basics of Coding:  Objects</vt:lpstr>
      <vt:lpstr>Checking the contents of an object</vt:lpstr>
      <vt:lpstr>Bending objects to your will</vt:lpstr>
      <vt:lpstr>Your Turn #1 </vt:lpstr>
      <vt:lpstr>Importing Data</vt:lpstr>
      <vt:lpstr>PowerPoint Presentation</vt:lpstr>
      <vt:lpstr>PowerPoint Presentation</vt:lpstr>
      <vt:lpstr>PowerPoint Presentation</vt:lpstr>
      <vt:lpstr>PowerPoint Presentation</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652</cp:revision>
  <cp:lastPrinted>2019-02-19T22:36:37Z</cp:lastPrinted>
  <dcterms:created xsi:type="dcterms:W3CDTF">2018-02-01T22:00:01Z</dcterms:created>
  <dcterms:modified xsi:type="dcterms:W3CDTF">2021-10-19T23:07:42Z</dcterms:modified>
</cp:coreProperties>
</file>